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0" r:id="rId1"/>
  </p:sldMasterIdLst>
  <p:notesMasterIdLst>
    <p:notesMasterId r:id="rId50"/>
  </p:notesMasterIdLst>
  <p:sldIdLst>
    <p:sldId id="258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7" r:id="rId46"/>
    <p:sldId id="304" r:id="rId47"/>
    <p:sldId id="305" r:id="rId48"/>
    <p:sldId id="306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7F368-E4C9-4D6E-A307-EA49E3206675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41DA4-0D7B-42AF-A528-ED63961AF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96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99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Malloc</a:t>
            </a:r>
            <a:r>
              <a:rPr lang="en-US" baseline="0" dirty="0"/>
              <a:t> reserves the memory from the HEAP without initializing the object</a:t>
            </a:r>
          </a:p>
          <a:p>
            <a:r>
              <a:rPr lang="en-US" baseline="0" dirty="0"/>
              <a:t>New reserves the memory from the </a:t>
            </a:r>
            <a:r>
              <a:rPr lang="en-US" baseline="0" dirty="0" err="1"/>
              <a:t>FreeStore</a:t>
            </a:r>
            <a:r>
              <a:rPr lang="en-US" baseline="0" dirty="0"/>
              <a:t> (HEAP) and calling the constructor of the object</a:t>
            </a:r>
          </a:p>
          <a:p>
            <a:r>
              <a:rPr lang="en-US" baseline="0" dirty="0"/>
              <a:t>The difference is in terms of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049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of </a:t>
            </a:r>
            <a:r>
              <a:rPr lang="en-US" dirty="0" err="1"/>
              <a:t>const</a:t>
            </a:r>
            <a:r>
              <a:rPr lang="en-US" dirty="0"/>
              <a:t> helps code to avoid initialized variables</a:t>
            </a:r>
          </a:p>
          <a:p>
            <a:r>
              <a:rPr lang="en-US" dirty="0"/>
              <a:t>Use of </a:t>
            </a:r>
            <a:r>
              <a:rPr lang="en-US" dirty="0" err="1"/>
              <a:t>const</a:t>
            </a:r>
            <a:r>
              <a:rPr lang="en-US" dirty="0"/>
              <a:t> is not really aimed for performance, it is meant to describe best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106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Make people do wrong things harder, make people do right thigs easily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Write code understandable for the reader, not the writer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6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Attendee</a:t>
            </a:r>
            <a:r>
              <a:rPr lang="en-US" baseline="0" dirty="0"/>
              <a:t>s introduction and how familiar are with C++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373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team</a:t>
            </a:r>
            <a:r>
              <a:rPr lang="en-US" baseline="0" dirty="0"/>
              <a:t> members</a:t>
            </a:r>
          </a:p>
          <a:p>
            <a:r>
              <a:rPr lang="en-US" baseline="0" dirty="0"/>
              <a:t>How many can do a hello world in 1 mins?</a:t>
            </a:r>
          </a:p>
          <a:p>
            <a:r>
              <a:rPr lang="en-US" baseline="0" dirty="0"/>
              <a:t>New C++ concepts</a:t>
            </a:r>
          </a:p>
          <a:p>
            <a:r>
              <a:rPr lang="en-US" baseline="0" dirty="0"/>
              <a:t>Why C++ and not python?</a:t>
            </a:r>
          </a:p>
          <a:p>
            <a:r>
              <a:rPr lang="en-US" baseline="0" dirty="0"/>
              <a:t>Use C++ instead of C</a:t>
            </a:r>
          </a:p>
          <a:p>
            <a:r>
              <a:rPr lang="en-US" baseline="0" dirty="0" err="1"/>
              <a:t>Whats</a:t>
            </a:r>
            <a:r>
              <a:rPr lang="en-US" baseline="0" dirty="0"/>
              <a:t> a data type? Is a </a:t>
            </a:r>
            <a:r>
              <a:rPr lang="en-US" baseline="0" dirty="0" err="1"/>
              <a:t>blundle</a:t>
            </a:r>
            <a:r>
              <a:rPr lang="en-US" baseline="0" dirty="0"/>
              <a:t> of compile-time properties for an object (size, alignment, valid values, permitted operations, what can’t do)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Difference between C and C++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The fundamental concept of the type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46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The human mind can design better solutions as the language moves from the machine to a higher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075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Whats</a:t>
            </a:r>
            <a:r>
              <a:rPr lang="en-US" baseline="0" dirty="0"/>
              <a:t> a data type? Is a </a:t>
            </a:r>
            <a:r>
              <a:rPr lang="en-US" baseline="0" dirty="0" err="1"/>
              <a:t>blundle</a:t>
            </a:r>
            <a:r>
              <a:rPr lang="en-US" baseline="0" dirty="0"/>
              <a:t> of compile-time properties for an object (size, alignment, valid values, permitted operations, what can’t do)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77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(Complex):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362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(Complex) = 16</a:t>
            </a:r>
          </a:p>
          <a:p>
            <a:r>
              <a:rPr lang="en-US" dirty="0" err="1"/>
              <a:t>Sizeof</a:t>
            </a:r>
            <a:r>
              <a:rPr lang="en-US" dirty="0"/>
              <a:t>(Deriver) =</a:t>
            </a:r>
            <a:r>
              <a:rPr lang="en-US" baseline="0" dirty="0"/>
              <a:t> 24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495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Non-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members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function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to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make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type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conversions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possible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on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all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arguments</a:t>
            </a:r>
            <a:endParaRPr lang="es-MX" sz="1200" kern="1200" dirty="0">
              <a:solidFill>
                <a:schemeClr val="tx1"/>
              </a:solidFill>
              <a:effectLst/>
              <a:latin typeface="Intel Clear"/>
              <a:ea typeface="+mn-ea"/>
              <a:cs typeface="+mn-cs"/>
            </a:endParaRPr>
          </a:p>
          <a:p>
            <a:pPr rtl="0" fontAlgn="ctr"/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Function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inside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the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class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to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have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the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proper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function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parameters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automatically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instantiated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from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the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template</a:t>
            </a:r>
            <a:endParaRPr lang="es-MX" sz="1200" kern="1200" dirty="0">
              <a:solidFill>
                <a:schemeClr val="tx1"/>
              </a:solidFill>
              <a:effectLst/>
              <a:latin typeface="Intel Clear"/>
              <a:ea typeface="+mn-ea"/>
              <a:cs typeface="+mn-cs"/>
            </a:endParaRPr>
          </a:p>
          <a:p>
            <a:pPr rtl="0" fontAlgn="ctr"/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The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only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way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to declare a non-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member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function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inside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a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class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it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to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make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it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 a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Intel Clear"/>
                <a:ea typeface="+mn-ea"/>
                <a:cs typeface="+mn-cs"/>
              </a:rPr>
              <a:t>friend</a:t>
            </a:r>
            <a:endParaRPr lang="es-MX" sz="1200" kern="1200" dirty="0">
              <a:solidFill>
                <a:schemeClr val="tx1"/>
              </a:solidFill>
              <a:effectLst/>
              <a:latin typeface="Intel Clear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56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Emulate</a:t>
            </a:r>
            <a:r>
              <a:rPr lang="en-US" baseline="0" dirty="0"/>
              <a:t> the god </a:t>
            </a:r>
            <a:r>
              <a:rPr lang="en-US" baseline="0" dirty="0" err="1"/>
              <a:t>particule</a:t>
            </a:r>
            <a:r>
              <a:rPr lang="en-US" dirty="0"/>
              <a:t> and naming are one</a:t>
            </a:r>
            <a:r>
              <a:rPr lang="en-US" baseline="0" dirty="0"/>
              <a:t> of the most changelings areas of programing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532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14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5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715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3732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47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493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75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451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071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14596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951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915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36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915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319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6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526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876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3138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lang.llvm.org/docs/ClangFormat.html" TargetMode="Externa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lang.llvm.org/extra/clang-tidy/" TargetMode="External"/><Relationship Id="rId2" Type="http://schemas.openxmlformats.org/officeDocument/2006/relationships/hyperlink" Target="http://cppcheck.sourceforge.net/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valgrind.org/" TargetMode="External"/><Relationship Id="rId5" Type="http://schemas.openxmlformats.org/officeDocument/2006/relationships/hyperlink" Target="http://safecode.cs.illinois.edu/" TargetMode="External"/><Relationship Id="rId4" Type="http://schemas.openxmlformats.org/officeDocument/2006/relationships/hyperlink" Target="https://github.com/cpplint/cpplint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tm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3.tmp"/><Relationship Id="rId4" Type="http://schemas.openxmlformats.org/officeDocument/2006/relationships/image" Target="../media/image42.tm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tm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odbolt.org/" TargetMode="External"/><Relationship Id="rId2" Type="http://schemas.openxmlformats.org/officeDocument/2006/relationships/hyperlink" Target="https://google.github.io/styleguide/cppguide.html" TargetMode="Externa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tw.ca/publications/c++cs.htm" TargetMode="External"/><Relationship Id="rId2" Type="http://schemas.openxmlformats.org/officeDocument/2006/relationships/hyperlink" Target="https://www.amazon.es/Effective-Specific-Programs-Professional-Computing/dp/0321334876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isocpp.org/" TargetMode="External"/><Relationship Id="rId5" Type="http://schemas.openxmlformats.org/officeDocument/2006/relationships/hyperlink" Target="https://www.youtube.com/channel/UCMlGfpWw-RUdWX_JbLCukXg" TargetMode="External"/><Relationship Id="rId4" Type="http://schemas.openxmlformats.org/officeDocument/2006/relationships/hyperlink" Target="https://en.cppreference.com/w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t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7" Type="http://schemas.openxmlformats.org/officeDocument/2006/relationships/image" Target="../media/image12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tmp"/><Relationship Id="rId5" Type="http://schemas.openxmlformats.org/officeDocument/2006/relationships/image" Target="../media/image10.tmp"/><Relationship Id="rId4" Type="http://schemas.openxmlformats.org/officeDocument/2006/relationships/image" Target="../media/image9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C++ Training    </a:t>
            </a:r>
            <a:br>
              <a:rPr lang="en-US" dirty="0"/>
            </a:br>
            <a:r>
              <a:rPr lang="en-US" sz="5867" dirty="0"/>
              <a:t>(The Basics)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916" y="4949118"/>
            <a:ext cx="8440283" cy="1233813"/>
          </a:xfrm>
        </p:spPr>
        <p:txBody>
          <a:bodyPr/>
          <a:lstStyle/>
          <a:p>
            <a:r>
              <a:rPr lang="en-US" dirty="0"/>
              <a:t>Daniel Medina</a:t>
            </a:r>
          </a:p>
        </p:txBody>
      </p:sp>
    </p:spTree>
    <p:extLst>
      <p:ext uri="{BB962C8B-B14F-4D97-AF65-F5344CB8AC3E}">
        <p14:creationId xmlns:p14="http://schemas.microsoft.com/office/powerpoint/2010/main" val="347895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IDEs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85" y="1978189"/>
            <a:ext cx="4850953" cy="1868016"/>
          </a:xfrm>
        </p:spPr>
      </p:pic>
      <p:sp>
        <p:nvSpPr>
          <p:cNvPr id="6" name="TextBox 5"/>
          <p:cNvSpPr txBox="1"/>
          <p:nvPr/>
        </p:nvSpPr>
        <p:spPr>
          <a:xfrm>
            <a:off x="5648585" y="2663970"/>
            <a:ext cx="5572038" cy="22576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467" dirty="0">
                <a:solidFill>
                  <a:srgbClr val="003C71"/>
                </a:solidFill>
              </a:rPr>
              <a:t>https://code.visualstudio.com/?wt.mc_id=vscom_downloads</a:t>
            </a:r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46" y="4006027"/>
            <a:ext cx="4515591" cy="20911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48586" y="4999839"/>
            <a:ext cx="628377" cy="22576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en-US" sz="1467" dirty="0">
                <a:solidFill>
                  <a:srgbClr val="003C71"/>
                </a:solidFill>
              </a:rPr>
              <a:t>eclipse</a:t>
            </a:r>
          </a:p>
        </p:txBody>
      </p:sp>
    </p:spTree>
    <p:extLst>
      <p:ext uri="{BB962C8B-B14F-4D97-AF65-F5344CB8AC3E}">
        <p14:creationId xmlns:p14="http://schemas.microsoft.com/office/powerpoint/2010/main" val="428083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3411" y="405544"/>
            <a:ext cx="10972800" cy="1158240"/>
          </a:xfrm>
        </p:spPr>
        <p:txBody>
          <a:bodyPr/>
          <a:lstStyle/>
          <a:p>
            <a:r>
              <a:rPr lang="en-US" dirty="0"/>
              <a:t>Vim (my favorite)</a:t>
            </a:r>
          </a:p>
        </p:txBody>
      </p:sp>
      <p:pic>
        <p:nvPicPr>
          <p:cNvPr id="9" name="Content Placeholder 8" descr="Screen Clippi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147" y="222567"/>
            <a:ext cx="3091356" cy="5949635"/>
          </a:xfrm>
        </p:spPr>
      </p:pic>
    </p:spTree>
    <p:extLst>
      <p:ext uri="{BB962C8B-B14F-4D97-AF65-F5344CB8AC3E}">
        <p14:creationId xmlns:p14="http://schemas.microsoft.com/office/powerpoint/2010/main" val="15172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Boosted Vim (with plug ins)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56" y="1135511"/>
            <a:ext cx="9137705" cy="4956128"/>
          </a:xfrm>
        </p:spPr>
      </p:pic>
    </p:spTree>
    <p:extLst>
      <p:ext uri="{BB962C8B-B14F-4D97-AF65-F5344CB8AC3E}">
        <p14:creationId xmlns:p14="http://schemas.microsoft.com/office/powerpoint/2010/main" val="429222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SW development tools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07484" y="1250137"/>
            <a:ext cx="10970683" cy="4567767"/>
          </a:xfrm>
        </p:spPr>
        <p:txBody>
          <a:bodyPr/>
          <a:lstStyle/>
          <a:p>
            <a:pPr marL="681550" lvl="1" indent="-380990"/>
            <a:endParaRPr lang="en-US" dirty="0"/>
          </a:p>
          <a:p>
            <a:pPr marL="681550" lvl="1" indent="-380990"/>
            <a:r>
              <a:rPr lang="en-US" dirty="0"/>
              <a:t>Compiler (</a:t>
            </a:r>
            <a:r>
              <a:rPr lang="en-US" dirty="0" err="1"/>
              <a:t>gcc</a:t>
            </a:r>
            <a:r>
              <a:rPr lang="en-US" dirty="0"/>
              <a:t> &amp; clang)</a:t>
            </a:r>
          </a:p>
          <a:p>
            <a:pPr lvl="1" indent="0">
              <a:buNone/>
            </a:pPr>
            <a:r>
              <a:rPr lang="en-US" dirty="0"/>
              <a:t> </a:t>
            </a:r>
            <a:r>
              <a:rPr lang="en-US" sz="1400" dirty="0"/>
              <a:t>-Wall -</a:t>
            </a:r>
            <a:r>
              <a:rPr lang="en-US" sz="1400" dirty="0" err="1"/>
              <a:t>Wextra</a:t>
            </a:r>
            <a:r>
              <a:rPr lang="en-US" sz="1400" dirty="0"/>
              <a:t> -pedantic -</a:t>
            </a:r>
            <a:r>
              <a:rPr lang="en-US" sz="1400" dirty="0" err="1"/>
              <a:t>Wshadow</a:t>
            </a:r>
            <a:r>
              <a:rPr lang="en-US" sz="1400" dirty="0"/>
              <a:t> -</a:t>
            </a:r>
            <a:r>
              <a:rPr lang="en-US" sz="1400" dirty="0" err="1"/>
              <a:t>Wdelete</a:t>
            </a:r>
            <a:r>
              <a:rPr lang="en-US" sz="1400" dirty="0"/>
              <a:t>-non-virtual-</a:t>
            </a:r>
            <a:r>
              <a:rPr lang="en-US" sz="1400" dirty="0" err="1"/>
              <a:t>dtor</a:t>
            </a:r>
            <a:r>
              <a:rPr lang="en-US" sz="1400" dirty="0"/>
              <a:t> -</a:t>
            </a:r>
            <a:r>
              <a:rPr lang="en-US" sz="1400" dirty="0" err="1"/>
              <a:t>Wold</a:t>
            </a:r>
            <a:r>
              <a:rPr lang="en-US" sz="1400" dirty="0"/>
              <a:t>-style-cast -</a:t>
            </a:r>
            <a:r>
              <a:rPr lang="en-US" sz="1400" dirty="0" err="1"/>
              <a:t>Wcast</a:t>
            </a:r>
            <a:r>
              <a:rPr lang="en-US" sz="1400" dirty="0"/>
              <a:t>-align -</a:t>
            </a:r>
            <a:r>
              <a:rPr lang="en-US" sz="1400" dirty="0" err="1"/>
              <a:t>Wunused</a:t>
            </a:r>
            <a:r>
              <a:rPr lang="en-US" sz="1400" dirty="0"/>
              <a:t> -</a:t>
            </a:r>
            <a:r>
              <a:rPr lang="en-US" sz="1400" dirty="0" err="1"/>
              <a:t>Woverloaded</a:t>
            </a:r>
            <a:r>
              <a:rPr lang="en-US" sz="1400" dirty="0"/>
              <a:t>-virtual -</a:t>
            </a:r>
            <a:r>
              <a:rPr lang="en-US" sz="1400" dirty="0" err="1"/>
              <a:t>Wconversion</a:t>
            </a:r>
            <a:r>
              <a:rPr lang="en-US" sz="1400" dirty="0"/>
              <a:t> -</a:t>
            </a:r>
            <a:r>
              <a:rPr lang="en-US" sz="1400" dirty="0" err="1"/>
              <a:t>Wsign</a:t>
            </a:r>
            <a:r>
              <a:rPr lang="en-US" sz="1400" dirty="0"/>
              <a:t>-conversion -</a:t>
            </a:r>
            <a:r>
              <a:rPr lang="en-US" sz="1400" dirty="0" err="1"/>
              <a:t>Werror</a:t>
            </a:r>
            <a:r>
              <a:rPr lang="en-US" sz="1400" dirty="0"/>
              <a:t> -</a:t>
            </a:r>
            <a:r>
              <a:rPr lang="en-US" sz="1400" dirty="0" err="1"/>
              <a:t>Weffc</a:t>
            </a:r>
            <a:r>
              <a:rPr lang="en-US" sz="1400" dirty="0"/>
              <a:t>++ -</a:t>
            </a:r>
            <a:r>
              <a:rPr lang="en-US" sz="1400" dirty="0" err="1"/>
              <a:t>Wstrict</a:t>
            </a:r>
            <a:r>
              <a:rPr lang="en-US" sz="1400" dirty="0"/>
              <a:t>-aliasing=2 -</a:t>
            </a:r>
            <a:r>
              <a:rPr lang="en-US" sz="1400" dirty="0" err="1"/>
              <a:t>ansi</a:t>
            </a:r>
            <a:endParaRPr lang="en-US" sz="1400" dirty="0"/>
          </a:p>
          <a:p>
            <a:pPr marL="681550" lvl="1" indent="-380990"/>
            <a:endParaRPr lang="en-US" sz="1400" dirty="0"/>
          </a:p>
          <a:p>
            <a:pPr lvl="1" indent="0">
              <a:buNone/>
            </a:pPr>
            <a:endParaRPr lang="en-US" dirty="0"/>
          </a:p>
          <a:p>
            <a:pPr marL="681550" lvl="1" indent="-380990"/>
            <a:r>
              <a:rPr lang="en-US" dirty="0"/>
              <a:t>Clang-format</a:t>
            </a:r>
          </a:p>
          <a:p>
            <a:pPr lvl="1" indent="0">
              <a:buNone/>
            </a:pPr>
            <a:r>
              <a:rPr lang="en-US" sz="2133" dirty="0"/>
              <a:t>Stop doing manually format</a:t>
            </a:r>
          </a:p>
          <a:p>
            <a:pPr lvl="1" indent="0">
              <a:buNone/>
            </a:pPr>
            <a:r>
              <a:rPr lang="en-US" sz="2133" dirty="0">
                <a:hlinkClick r:id="rId2"/>
              </a:rPr>
              <a:t>https://clang.llvm.org/docs/ClangFormat.html</a:t>
            </a:r>
            <a:endParaRPr lang="en-US" sz="2133" dirty="0"/>
          </a:p>
          <a:p>
            <a:pPr lvl="1" indent="0">
              <a:buNone/>
            </a:pP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363378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SW development tools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681550" lvl="1" indent="-380990"/>
            <a:r>
              <a:rPr lang="en-US" dirty="0"/>
              <a:t>Static analyzer</a:t>
            </a:r>
          </a:p>
          <a:p>
            <a:pPr marL="1142971" lvl="2" indent="-380990"/>
            <a:r>
              <a:rPr lang="en-US" dirty="0" err="1">
                <a:hlinkClick r:id="rId2"/>
              </a:rPr>
              <a:t>Cppcheck</a:t>
            </a:r>
            <a:endParaRPr lang="en-US" dirty="0"/>
          </a:p>
          <a:p>
            <a:pPr marL="1142971" lvl="2" indent="-380990"/>
            <a:r>
              <a:rPr lang="en-US" dirty="0">
                <a:hlinkClick r:id="rId3"/>
              </a:rPr>
              <a:t>clang-tidy</a:t>
            </a:r>
            <a:endParaRPr lang="en-US" dirty="0"/>
          </a:p>
          <a:p>
            <a:pPr marL="1142971" lvl="2" indent="-380990"/>
            <a:r>
              <a:rPr lang="en-US" dirty="0" err="1">
                <a:hlinkClick r:id="rId4"/>
              </a:rPr>
              <a:t>cpplint</a:t>
            </a:r>
            <a:endParaRPr lang="en-US" dirty="0"/>
          </a:p>
          <a:p>
            <a:pPr marL="681550" lvl="1" indent="-380990"/>
            <a:r>
              <a:rPr lang="en-US" dirty="0"/>
              <a:t>Address sanitizer</a:t>
            </a:r>
          </a:p>
          <a:p>
            <a:pPr marL="1142971" lvl="2" indent="-380990"/>
            <a:r>
              <a:rPr lang="en-US" dirty="0" err="1"/>
              <a:t>Gcc</a:t>
            </a:r>
            <a:r>
              <a:rPr lang="en-US" dirty="0"/>
              <a:t> &amp; clang address analysis</a:t>
            </a:r>
          </a:p>
          <a:p>
            <a:pPr marL="681550" lvl="1" indent="-380990"/>
            <a:r>
              <a:rPr lang="en-US" dirty="0"/>
              <a:t>Runtime analyzers</a:t>
            </a:r>
          </a:p>
          <a:p>
            <a:pPr marL="1142971" lvl="2" indent="-380990"/>
            <a:r>
              <a:rPr lang="en-US" dirty="0">
                <a:hlinkClick r:id="rId5"/>
              </a:rPr>
              <a:t>clang-</a:t>
            </a:r>
            <a:r>
              <a:rPr lang="en-US" dirty="0" err="1">
                <a:hlinkClick r:id="rId5"/>
              </a:rPr>
              <a:t>safecode</a:t>
            </a:r>
            <a:endParaRPr lang="en-US" dirty="0"/>
          </a:p>
          <a:p>
            <a:pPr marL="1142971" lvl="2" indent="-380990"/>
            <a:r>
              <a:rPr lang="en-US" dirty="0" err="1">
                <a:hlinkClick r:id="rId6"/>
              </a:rPr>
              <a:t>valgrind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1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80990" indent="-380990"/>
            <a:r>
              <a:rPr lang="en-US" dirty="0"/>
              <a:t>Bring your favorite IDE configured and ready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64899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Objects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55" y="1296151"/>
            <a:ext cx="7447925" cy="4480948"/>
          </a:xfrm>
        </p:spPr>
      </p:pic>
    </p:spTree>
    <p:extLst>
      <p:ext uri="{BB962C8B-B14F-4D97-AF65-F5344CB8AC3E}">
        <p14:creationId xmlns:p14="http://schemas.microsoft.com/office/powerpoint/2010/main" val="174931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30931" y="467295"/>
            <a:ext cx="10970683" cy="4567767"/>
          </a:xfrm>
        </p:spPr>
        <p:txBody>
          <a:bodyPr>
            <a:normAutofit lnSpcReduction="10000"/>
          </a:bodyPr>
          <a:lstStyle/>
          <a:p>
            <a:pPr fontAlgn="ctr"/>
            <a:r>
              <a:rPr lang="es-MX" sz="1600" b="1" dirty="0" err="1"/>
              <a:t>Treat</a:t>
            </a:r>
            <a:r>
              <a:rPr lang="es-MX" sz="1600" b="1" dirty="0"/>
              <a:t> </a:t>
            </a:r>
            <a:r>
              <a:rPr lang="es-MX" sz="1600" b="1" dirty="0" err="1"/>
              <a:t>clas</a:t>
            </a:r>
            <a:r>
              <a:rPr lang="es-MX" sz="1600" b="1" dirty="0"/>
              <a:t> </a:t>
            </a:r>
            <a:r>
              <a:rPr lang="es-MX" sz="1600" b="1" dirty="0" err="1"/>
              <a:t>designs</a:t>
            </a:r>
            <a:r>
              <a:rPr lang="es-MX" sz="1600" b="1" dirty="0"/>
              <a:t> as </a:t>
            </a:r>
            <a:r>
              <a:rPr lang="es-MX" sz="1600" b="1" dirty="0" err="1"/>
              <a:t>type</a:t>
            </a:r>
            <a:r>
              <a:rPr lang="es-MX" sz="1600" b="1" dirty="0"/>
              <a:t> </a:t>
            </a:r>
            <a:r>
              <a:rPr lang="es-MX" sz="1600" b="1" dirty="0" err="1"/>
              <a:t>designs</a:t>
            </a:r>
            <a:endParaRPr lang="es-MX" sz="1600" dirty="0"/>
          </a:p>
          <a:p>
            <a:pPr lvl="1" fontAlgn="ctr"/>
            <a:r>
              <a:rPr lang="en-US" sz="1600" dirty="0"/>
              <a:t>How should objects of your new type be created and destroyed?</a:t>
            </a:r>
          </a:p>
          <a:p>
            <a:pPr lvl="1" fontAlgn="ctr"/>
            <a:r>
              <a:rPr lang="en-US" sz="1600" dirty="0"/>
              <a:t>How should object initialization differ from object assignment?</a:t>
            </a:r>
          </a:p>
          <a:p>
            <a:pPr lvl="1" fontAlgn="ctr"/>
            <a:r>
              <a:rPr lang="en-US" sz="1600" dirty="0"/>
              <a:t>What does it mean for objects of your new type to be passed by value?</a:t>
            </a:r>
          </a:p>
          <a:p>
            <a:pPr lvl="1" fontAlgn="ctr"/>
            <a:r>
              <a:rPr lang="en-US" sz="1600" dirty="0"/>
              <a:t>What are the restrictions on legal values for your new type?</a:t>
            </a:r>
          </a:p>
          <a:p>
            <a:pPr lvl="1" fontAlgn="ctr"/>
            <a:r>
              <a:rPr lang="en-US" sz="1600" dirty="0"/>
              <a:t>Does your new type fit into an inheritance graph?</a:t>
            </a:r>
          </a:p>
          <a:p>
            <a:pPr lvl="1" fontAlgn="ctr"/>
            <a:r>
              <a:rPr lang="en-US" sz="1600" dirty="0"/>
              <a:t>What kind of type conversions are allowed for your new type?</a:t>
            </a:r>
          </a:p>
          <a:p>
            <a:pPr lvl="1" fontAlgn="ctr"/>
            <a:r>
              <a:rPr lang="en-US" sz="1600" dirty="0"/>
              <a:t>What operators and functions make sense for the new type?</a:t>
            </a:r>
          </a:p>
          <a:p>
            <a:pPr lvl="1" fontAlgn="ctr"/>
            <a:r>
              <a:rPr lang="en-US" sz="1600" dirty="0"/>
              <a:t>What standard functions should be disallowed?</a:t>
            </a:r>
          </a:p>
          <a:p>
            <a:pPr lvl="1" fontAlgn="ctr"/>
            <a:r>
              <a:rPr lang="en-US" sz="1600" dirty="0"/>
              <a:t>Who should have access to the members of your new type?</a:t>
            </a:r>
          </a:p>
          <a:p>
            <a:pPr lvl="1" fontAlgn="ctr"/>
            <a:r>
              <a:rPr lang="en-US" sz="1600" dirty="0"/>
              <a:t>What is the "undeclared interface" of your new type?</a:t>
            </a:r>
          </a:p>
          <a:p>
            <a:pPr lvl="1" fontAlgn="ctr"/>
            <a:r>
              <a:rPr lang="en-US" sz="1600" dirty="0"/>
              <a:t>How general is your new type?</a:t>
            </a:r>
          </a:p>
          <a:p>
            <a:pPr lvl="1" fontAlgn="ctr"/>
            <a:r>
              <a:rPr lang="en-US" sz="1600" dirty="0"/>
              <a:t>Is a new type really what you need?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8275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Objects and not objects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80990" indent="-380990"/>
            <a:r>
              <a:rPr lang="en-US" dirty="0"/>
              <a:t>Class</a:t>
            </a:r>
          </a:p>
          <a:p>
            <a:pPr marL="681550" lvl="1" indent="-380990"/>
            <a:r>
              <a:rPr lang="en-US" dirty="0"/>
              <a:t>Constructor, destructor</a:t>
            </a:r>
          </a:p>
          <a:p>
            <a:pPr marL="681550" lvl="1" indent="-380990"/>
            <a:r>
              <a:rPr lang="en-US" dirty="0"/>
              <a:t>Polymorphism</a:t>
            </a:r>
          </a:p>
          <a:p>
            <a:pPr marL="681550" lvl="1" indent="-380990"/>
            <a:r>
              <a:rPr lang="en-US" dirty="0"/>
              <a:t>Encapsulation</a:t>
            </a:r>
          </a:p>
          <a:p>
            <a:pPr marL="681550" lvl="1" indent="-380990"/>
            <a:r>
              <a:rPr lang="en-US" dirty="0"/>
              <a:t>operators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94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Objects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07484" y="1241018"/>
            <a:ext cx="10970683" cy="4567767"/>
          </a:xfrm>
        </p:spPr>
        <p:txBody>
          <a:bodyPr/>
          <a:lstStyle/>
          <a:p>
            <a:pPr marL="380990" indent="-380990"/>
            <a:r>
              <a:rPr lang="en-US" dirty="0"/>
              <a:t>Memory Model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05" y="1786672"/>
            <a:ext cx="9260587" cy="402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7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Daniel Medina</a:t>
            </a:r>
          </a:p>
          <a:p>
            <a:endParaRPr lang="en-US" dirty="0"/>
          </a:p>
          <a:p>
            <a:pPr marL="380990" indent="-380990"/>
            <a:r>
              <a:rPr lang="en-US" dirty="0"/>
              <a:t>Software developer, married and with 2 kids</a:t>
            </a:r>
          </a:p>
          <a:p>
            <a:pPr marL="380990" indent="-380990"/>
            <a:r>
              <a:rPr lang="en-US" dirty="0"/>
              <a:t>Master degree in Electronic Design Systems</a:t>
            </a:r>
          </a:p>
          <a:p>
            <a:pPr marL="380990" indent="-380990"/>
            <a:r>
              <a:rPr lang="en-US" dirty="0"/>
              <a:t>~6 years of C++ development experience (Continental, Intel and personal continuous improvement)</a:t>
            </a:r>
          </a:p>
          <a:p>
            <a:pPr marL="681550" lvl="1" indent="-380990"/>
            <a:r>
              <a:rPr lang="en-US" dirty="0"/>
              <a:t>Quality, maintainability, high performance</a:t>
            </a:r>
          </a:p>
        </p:txBody>
      </p:sp>
    </p:spTree>
    <p:extLst>
      <p:ext uri="{BB962C8B-B14F-4D97-AF65-F5344CB8AC3E}">
        <p14:creationId xmlns:p14="http://schemas.microsoft.com/office/powerpoint/2010/main" val="253517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94" y="1414205"/>
            <a:ext cx="8632583" cy="4567767"/>
          </a:xfrm>
        </p:spPr>
      </p:pic>
    </p:spTree>
    <p:extLst>
      <p:ext uri="{BB962C8B-B14F-4D97-AF65-F5344CB8AC3E}">
        <p14:creationId xmlns:p14="http://schemas.microsoft.com/office/powerpoint/2010/main" val="248818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856" y="1189387"/>
            <a:ext cx="6891368" cy="4567767"/>
          </a:xfrm>
        </p:spPr>
      </p:pic>
    </p:spTree>
    <p:extLst>
      <p:ext uri="{BB962C8B-B14F-4D97-AF65-F5344CB8AC3E}">
        <p14:creationId xmlns:p14="http://schemas.microsoft.com/office/powerpoint/2010/main" val="31723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1" y="532421"/>
            <a:ext cx="2696403" cy="2891716"/>
          </a:xfr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88" y="3618924"/>
            <a:ext cx="5582457" cy="1256816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87" y="5118189"/>
            <a:ext cx="5456860" cy="1038544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883" y="532421"/>
            <a:ext cx="3984413" cy="212944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288818" y="1513192"/>
            <a:ext cx="1089497" cy="518808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own Arrow 9"/>
          <p:cNvSpPr/>
          <p:nvPr/>
        </p:nvSpPr>
        <p:spPr>
          <a:xfrm>
            <a:off x="5802009" y="2732392"/>
            <a:ext cx="397753" cy="786859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62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649" y="990918"/>
            <a:ext cx="5661337" cy="4567767"/>
          </a:xfrm>
        </p:spPr>
      </p:pic>
    </p:spTree>
    <p:extLst>
      <p:ext uri="{BB962C8B-B14F-4D97-AF65-F5344CB8AC3E}">
        <p14:creationId xmlns:p14="http://schemas.microsoft.com/office/powerpoint/2010/main" val="169513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82" y="279727"/>
            <a:ext cx="3030103" cy="2627597"/>
          </a:xfr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105" y="251565"/>
            <a:ext cx="3124104" cy="2712544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181" y="3353445"/>
            <a:ext cx="3522268" cy="1933079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179" y="5319412"/>
            <a:ext cx="3522268" cy="88496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443045" y="1376607"/>
            <a:ext cx="984739" cy="386861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own Arrow 9"/>
          <p:cNvSpPr/>
          <p:nvPr/>
        </p:nvSpPr>
        <p:spPr>
          <a:xfrm>
            <a:off x="7666107" y="3095865"/>
            <a:ext cx="582999" cy="515159"/>
          </a:xfrm>
          <a:prstGeom prst="down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7827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28" y="1570038"/>
            <a:ext cx="4604017" cy="4567767"/>
          </a:xfr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9" y="1481356"/>
            <a:ext cx="5161727" cy="47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2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80990" indent="-380990"/>
            <a:r>
              <a:rPr lang="en-US" dirty="0"/>
              <a:t>Functions</a:t>
            </a:r>
          </a:p>
          <a:p>
            <a:pPr marL="681550" lvl="1" indent="-380990"/>
            <a:r>
              <a:rPr lang="en-US" dirty="0"/>
              <a:t>overloading</a:t>
            </a:r>
          </a:p>
          <a:p>
            <a:pPr marL="380990" indent="-380990"/>
            <a:r>
              <a:rPr lang="en-US" dirty="0"/>
              <a:t>Operators</a:t>
            </a:r>
          </a:p>
          <a:p>
            <a:pPr marL="681550" lvl="1" indent="-380990"/>
            <a:r>
              <a:rPr lang="en-US" dirty="0"/>
              <a:t>Operators vs class member operators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07484" y="1604434"/>
            <a:ext cx="3378363" cy="4567767"/>
          </a:xfrm>
        </p:spPr>
        <p:txBody>
          <a:bodyPr/>
          <a:lstStyle/>
          <a:p>
            <a:r>
              <a:rPr lang="en-US" dirty="0"/>
              <a:t>Operator+</a:t>
            </a:r>
          </a:p>
          <a:p>
            <a:r>
              <a:rPr lang="en-US" dirty="0"/>
              <a:t>Operator-</a:t>
            </a:r>
          </a:p>
          <a:p>
            <a:r>
              <a:rPr lang="en-US" dirty="0" err="1"/>
              <a:t>Opeartor</a:t>
            </a:r>
            <a:r>
              <a:rPr lang="en-US" dirty="0"/>
              <a:t>++</a:t>
            </a:r>
          </a:p>
          <a:p>
            <a:r>
              <a:rPr lang="en-US" dirty="0"/>
              <a:t>Operator—</a:t>
            </a:r>
          </a:p>
          <a:p>
            <a:r>
              <a:rPr lang="en-US" dirty="0"/>
              <a:t>Operator&lt;&lt;</a:t>
            </a:r>
          </a:p>
          <a:p>
            <a:r>
              <a:rPr lang="en-US" dirty="0"/>
              <a:t>Operator()</a:t>
            </a:r>
          </a:p>
          <a:p>
            <a:r>
              <a:rPr lang="en-US" dirty="0"/>
              <a:t>Operator[]</a:t>
            </a:r>
          </a:p>
          <a:p>
            <a:r>
              <a:rPr lang="en-US" dirty="0"/>
              <a:t>Operator,</a:t>
            </a:r>
          </a:p>
        </p:txBody>
      </p:sp>
    </p:spTree>
    <p:extLst>
      <p:ext uri="{BB962C8B-B14F-4D97-AF65-F5344CB8AC3E}">
        <p14:creationId xmlns:p14="http://schemas.microsoft.com/office/powerpoint/2010/main" val="330110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example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31" y="1233793"/>
            <a:ext cx="7386960" cy="3139712"/>
          </a:xfr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31" y="4880105"/>
            <a:ext cx="5073451" cy="83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54" y="1458511"/>
            <a:ext cx="8387924" cy="4074135"/>
          </a:xfrm>
        </p:spPr>
      </p:pic>
    </p:spTree>
    <p:extLst>
      <p:ext uri="{BB962C8B-B14F-4D97-AF65-F5344CB8AC3E}">
        <p14:creationId xmlns:p14="http://schemas.microsoft.com/office/powerpoint/2010/main" val="232398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07484" y="1280059"/>
            <a:ext cx="10970683" cy="4567767"/>
          </a:xfrm>
        </p:spPr>
        <p:txBody>
          <a:bodyPr>
            <a:normAutofit fontScale="92500" lnSpcReduction="10000"/>
          </a:bodyPr>
          <a:lstStyle/>
          <a:p>
            <a:pPr marL="380990" indent="-380990"/>
            <a:r>
              <a:rPr lang="en-US" dirty="0"/>
              <a:t>Introduction</a:t>
            </a:r>
          </a:p>
          <a:p>
            <a:pPr marL="380990" indent="-380990"/>
            <a:r>
              <a:rPr lang="en-US" dirty="0"/>
              <a:t>Software development tool set</a:t>
            </a:r>
          </a:p>
          <a:p>
            <a:pPr marL="380990" indent="-380990"/>
            <a:r>
              <a:rPr lang="en-US" dirty="0"/>
              <a:t>Basic Objects</a:t>
            </a:r>
          </a:p>
          <a:p>
            <a:pPr marL="380990" indent="-380990"/>
            <a:r>
              <a:rPr lang="en-US" dirty="0"/>
              <a:t>Scope</a:t>
            </a:r>
          </a:p>
          <a:p>
            <a:pPr marL="380990" indent="-380990"/>
            <a:r>
              <a:rPr lang="en-US" dirty="0"/>
              <a:t>Reference vs Pointer</a:t>
            </a:r>
          </a:p>
          <a:p>
            <a:pPr marL="380990" indent="-380990"/>
            <a:r>
              <a:rPr lang="en-US" dirty="0" err="1"/>
              <a:t>const</a:t>
            </a:r>
            <a:endParaRPr lang="en-US" dirty="0"/>
          </a:p>
          <a:p>
            <a:pPr marL="380990" indent="-380990"/>
            <a:r>
              <a:rPr lang="en-US" dirty="0"/>
              <a:t>Memory Management</a:t>
            </a:r>
          </a:p>
          <a:p>
            <a:pPr marL="380990" indent="-380990"/>
            <a:r>
              <a:rPr lang="en-US" dirty="0" err="1"/>
              <a:t>std</a:t>
            </a:r>
            <a:r>
              <a:rPr lang="en-US" dirty="0"/>
              <a:t> reference</a:t>
            </a:r>
          </a:p>
          <a:p>
            <a:pPr marL="380990" indent="-380990"/>
            <a:r>
              <a:rPr lang="en-US" dirty="0"/>
              <a:t>Google coding style</a:t>
            </a:r>
          </a:p>
        </p:txBody>
      </p:sp>
    </p:spTree>
    <p:extLst>
      <p:ext uri="{BB962C8B-B14F-4D97-AF65-F5344CB8AC3E}">
        <p14:creationId xmlns:p14="http://schemas.microsoft.com/office/powerpoint/2010/main" val="382212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80990" indent="-380990"/>
            <a:r>
              <a:rPr lang="en-US" dirty="0"/>
              <a:t>Search and list for known idioms, patterns, solutions for polymorphic containers</a:t>
            </a:r>
          </a:p>
          <a:p>
            <a:pPr marL="380990" indent="-380990"/>
            <a:r>
              <a:rPr lang="en-US" dirty="0"/>
              <a:t>List daily work polymorphic designs</a:t>
            </a:r>
          </a:p>
        </p:txBody>
      </p:sp>
    </p:spTree>
    <p:extLst>
      <p:ext uri="{BB962C8B-B14F-4D97-AF65-F5344CB8AC3E}">
        <p14:creationId xmlns:p14="http://schemas.microsoft.com/office/powerpoint/2010/main" val="369444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85" y="1663075"/>
            <a:ext cx="3271804" cy="599492"/>
          </a:xfr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84" y="2754365"/>
            <a:ext cx="3657917" cy="1046571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775" y="1663075"/>
            <a:ext cx="2082980" cy="225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80990" indent="-380990"/>
            <a:r>
              <a:rPr lang="en-US" dirty="0"/>
              <a:t>Files</a:t>
            </a:r>
          </a:p>
          <a:p>
            <a:pPr marL="380990" indent="-380990"/>
            <a:r>
              <a:rPr lang="en-US" dirty="0"/>
              <a:t>Variables</a:t>
            </a:r>
          </a:p>
          <a:p>
            <a:pPr marL="380990" indent="-380990"/>
            <a:r>
              <a:rPr lang="en-US" dirty="0"/>
              <a:t>Objects</a:t>
            </a:r>
          </a:p>
          <a:p>
            <a:pPr marL="380990" indent="-380990"/>
            <a:r>
              <a:rPr lang="en-US" dirty="0"/>
              <a:t>Functions</a:t>
            </a:r>
          </a:p>
          <a:p>
            <a:pPr marL="380990" indent="-380990"/>
            <a:r>
              <a:rPr lang="en-US" dirty="0"/>
              <a:t>Folders</a:t>
            </a:r>
          </a:p>
          <a:p>
            <a:pPr marL="380990" indent="-380990"/>
            <a:r>
              <a:rPr lang="en-US" dirty="0"/>
              <a:t>Namespaces</a:t>
            </a:r>
          </a:p>
          <a:p>
            <a:pPr marL="380990" indent="-380990"/>
            <a:r>
              <a:rPr lang="en-US" dirty="0"/>
              <a:t>Macros</a:t>
            </a:r>
          </a:p>
          <a:p>
            <a:pPr marL="380990" indent="-380990"/>
            <a:r>
              <a:rPr lang="en-US" dirty="0" err="1"/>
              <a:t>Enums</a:t>
            </a:r>
            <a:r>
              <a:rPr lang="en-US" dirty="0"/>
              <a:t>, </a:t>
            </a:r>
            <a:r>
              <a:rPr lang="en-US" dirty="0" err="1"/>
              <a:t>typedefs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4272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{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341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80990" indent="-380990"/>
            <a:r>
              <a:rPr lang="en-US" dirty="0"/>
              <a:t>Global</a:t>
            </a:r>
          </a:p>
          <a:p>
            <a:pPr marL="380990" indent="-380990"/>
            <a:r>
              <a:rPr lang="en-US" dirty="0"/>
              <a:t>Static</a:t>
            </a:r>
          </a:p>
          <a:p>
            <a:pPr marL="380990" indent="-380990"/>
            <a:r>
              <a:rPr lang="en-US" dirty="0"/>
              <a:t>Local</a:t>
            </a:r>
          </a:p>
          <a:p>
            <a:pPr marL="380990" indent="-380990"/>
            <a:r>
              <a:rPr lang="en-US" dirty="0"/>
              <a:t>Member</a:t>
            </a:r>
          </a:p>
          <a:p>
            <a:pPr marL="380990" indent="-380990"/>
            <a:r>
              <a:rPr lang="en-US" dirty="0"/>
              <a:t>Namespace</a:t>
            </a:r>
          </a:p>
        </p:txBody>
      </p:sp>
    </p:spTree>
    <p:extLst>
      <p:ext uri="{BB962C8B-B14F-4D97-AF65-F5344CB8AC3E}">
        <p14:creationId xmlns:p14="http://schemas.microsoft.com/office/powerpoint/2010/main" val="20389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879" y="1706739"/>
            <a:ext cx="4376320" cy="4003868"/>
          </a:xfrm>
        </p:spPr>
      </p:pic>
    </p:spTree>
    <p:extLst>
      <p:ext uri="{BB962C8B-B14F-4D97-AF65-F5344CB8AC3E}">
        <p14:creationId xmlns:p14="http://schemas.microsoft.com/office/powerpoint/2010/main" val="151896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07484" y="990918"/>
            <a:ext cx="10970683" cy="4567767"/>
          </a:xfrm>
        </p:spPr>
        <p:txBody>
          <a:bodyPr>
            <a:normAutofit lnSpcReduction="10000"/>
          </a:bodyPr>
          <a:lstStyle/>
          <a:p>
            <a:pPr marL="380990" indent="-380990"/>
            <a:r>
              <a:rPr lang="en-US" dirty="0"/>
              <a:t>Stack memory</a:t>
            </a:r>
          </a:p>
          <a:p>
            <a:pPr marL="681550" lvl="1" indent="-380990"/>
            <a:r>
              <a:rPr lang="en-US" dirty="0"/>
              <a:t>How to request stack memory?</a:t>
            </a:r>
          </a:p>
          <a:p>
            <a:pPr marL="681550" lvl="1" indent="-380990"/>
            <a:r>
              <a:rPr lang="en-US" dirty="0"/>
              <a:t>Who manages this memory?</a:t>
            </a:r>
          </a:p>
          <a:p>
            <a:pPr marL="681550" lvl="1" indent="-380990"/>
            <a:r>
              <a:rPr lang="en-US" dirty="0"/>
              <a:t>For which purpose is this memory?</a:t>
            </a:r>
          </a:p>
          <a:p>
            <a:pPr marL="380990" indent="-380990"/>
            <a:r>
              <a:rPr lang="en-US" dirty="0"/>
              <a:t>Heap memory</a:t>
            </a:r>
          </a:p>
          <a:p>
            <a:pPr marL="681550" lvl="1" indent="-380990"/>
            <a:r>
              <a:rPr lang="en-US" dirty="0"/>
              <a:t>How to request heap memory?</a:t>
            </a:r>
          </a:p>
          <a:p>
            <a:pPr marL="681550" lvl="1" indent="-380990"/>
            <a:r>
              <a:rPr lang="en-US" dirty="0"/>
              <a:t>Who manages this memory?</a:t>
            </a:r>
          </a:p>
          <a:p>
            <a:pPr marL="681550" lvl="1" indent="-380990"/>
            <a:r>
              <a:rPr lang="en-US" dirty="0" err="1"/>
              <a:t>Whats</a:t>
            </a:r>
            <a:r>
              <a:rPr lang="en-US" dirty="0"/>
              <a:t> the difference between </a:t>
            </a:r>
            <a:r>
              <a:rPr lang="en-US" dirty="0" err="1"/>
              <a:t>malloc</a:t>
            </a:r>
            <a:r>
              <a:rPr lang="en-US" dirty="0"/>
              <a:t> and new?</a:t>
            </a:r>
          </a:p>
          <a:p>
            <a:pPr marL="681550" lvl="1" indent="-380990"/>
            <a:r>
              <a:rPr lang="en-US" dirty="0"/>
              <a:t>For which purpose is this memory?</a:t>
            </a:r>
          </a:p>
          <a:p>
            <a:pPr marL="681550" lvl="1" indent="-38099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67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58" y="1917579"/>
            <a:ext cx="10077084" cy="3041283"/>
          </a:xfrm>
        </p:spPr>
      </p:pic>
    </p:spTree>
    <p:extLst>
      <p:ext uri="{BB962C8B-B14F-4D97-AF65-F5344CB8AC3E}">
        <p14:creationId xmlns:p14="http://schemas.microsoft.com/office/powerpoint/2010/main" val="113950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vs </a:t>
            </a:r>
            <a:r>
              <a:rPr lang="en-US" dirty="0" err="1"/>
              <a:t>Malloc</a:t>
            </a:r>
            <a:endParaRPr lang="en-US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5" y="1060262"/>
            <a:ext cx="2628376" cy="3204697"/>
          </a:xfr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42" y="860239"/>
            <a:ext cx="2966977" cy="5395428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720" y="990918"/>
            <a:ext cx="3698605" cy="327404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654" y="987113"/>
            <a:ext cx="2448772" cy="32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80990" indent="-380990"/>
            <a:r>
              <a:rPr lang="en-US" dirty="0"/>
              <a:t>Create a program that takes all RAM until it crash</a:t>
            </a:r>
          </a:p>
          <a:p>
            <a:pPr marL="681550" lvl="1" indent="-380990"/>
            <a:r>
              <a:rPr lang="en-US" dirty="0"/>
              <a:t>Can you do it without dynamic memory allocation?</a:t>
            </a:r>
          </a:p>
          <a:p>
            <a:pPr marL="681550" lvl="1" indent="-380990"/>
            <a:r>
              <a:rPr lang="en-US" dirty="0"/>
              <a:t>Can you do it without stack memory allocation?</a:t>
            </a:r>
          </a:p>
        </p:txBody>
      </p:sp>
    </p:spTree>
    <p:extLst>
      <p:ext uri="{BB962C8B-B14F-4D97-AF65-F5344CB8AC3E}">
        <p14:creationId xmlns:p14="http://schemas.microsoft.com/office/powerpoint/2010/main" val="226476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87104" y="783818"/>
            <a:ext cx="7082249" cy="456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5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vs Pointer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2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80990" indent="-380990"/>
            <a:r>
              <a:rPr lang="en-US" dirty="0"/>
              <a:t>NULL</a:t>
            </a:r>
          </a:p>
          <a:p>
            <a:pPr marL="380990" indent="-380990"/>
            <a:r>
              <a:rPr lang="en-US" dirty="0"/>
              <a:t>Implicit vs explicit access</a:t>
            </a:r>
          </a:p>
          <a:p>
            <a:pPr marL="380990" indent="-380990"/>
            <a:endParaRPr lang="en-US" dirty="0"/>
          </a:p>
          <a:p>
            <a:endParaRPr lang="en-US" dirty="0"/>
          </a:p>
          <a:p>
            <a:pPr marL="380990" indent="-380990"/>
            <a:r>
              <a:rPr lang="en-US" dirty="0"/>
              <a:t>Pass by value, pass by reference, pass by pointer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92" y="2713388"/>
            <a:ext cx="6768411" cy="1056065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92" y="4428171"/>
            <a:ext cx="5986993" cy="128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4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3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const</a:t>
            </a:r>
            <a:r>
              <a:rPr lang="en-US" dirty="0"/>
              <a:t> proactively</a:t>
            </a:r>
          </a:p>
          <a:p>
            <a:endParaRPr lang="en-US" dirty="0"/>
          </a:p>
          <a:p>
            <a:r>
              <a:rPr lang="en-US" dirty="0" err="1"/>
              <a:t>Const</a:t>
            </a:r>
            <a:r>
              <a:rPr lang="en-US" dirty="0"/>
              <a:t> objects</a:t>
            </a:r>
          </a:p>
          <a:p>
            <a:r>
              <a:rPr lang="en-US" dirty="0" err="1"/>
              <a:t>Const</a:t>
            </a:r>
            <a:r>
              <a:rPr lang="en-US" dirty="0"/>
              <a:t> pointers</a:t>
            </a:r>
          </a:p>
          <a:p>
            <a:endParaRPr lang="en-US" dirty="0"/>
          </a:p>
          <a:p>
            <a:r>
              <a:rPr lang="en-US" dirty="0" err="1"/>
              <a:t>Const</a:t>
            </a:r>
            <a:r>
              <a:rPr lang="en-US" dirty="0"/>
              <a:t> function members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42" y="2197224"/>
            <a:ext cx="6324844" cy="1482747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41" y="3844415"/>
            <a:ext cx="4680995" cy="184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coding style guide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Standards? For what?</a:t>
            </a:r>
          </a:p>
        </p:txBody>
      </p:sp>
    </p:spTree>
    <p:extLst>
      <p:ext uri="{BB962C8B-B14F-4D97-AF65-F5344CB8AC3E}">
        <p14:creationId xmlns:p14="http://schemas.microsoft.com/office/powerpoint/2010/main" val="378684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1867" dirty="0"/>
              <a:t>The logic should be straight forward to make it hard for bugs to hide,</a:t>
            </a:r>
          </a:p>
          <a:p>
            <a:r>
              <a:rPr lang="en-US" sz="1867" dirty="0"/>
              <a:t>the dependencies minimal to easy maintenance,</a:t>
            </a:r>
          </a:p>
          <a:p>
            <a:r>
              <a:rPr lang="en-US" sz="1867" dirty="0"/>
              <a:t>error handling complete according to an articulated strategy,</a:t>
            </a:r>
          </a:p>
          <a:p>
            <a:r>
              <a:rPr lang="en-US" sz="1867" dirty="0"/>
              <a:t>and performance close to optimal so as not to temp people to make the code messy with unprincipled optimizations.</a:t>
            </a:r>
          </a:p>
          <a:p>
            <a:r>
              <a:rPr lang="en-US" sz="1867" dirty="0"/>
              <a:t>Clean code does one thing well</a:t>
            </a:r>
          </a:p>
          <a:p>
            <a:r>
              <a:rPr lang="en-US" sz="1867" b="1" dirty="0"/>
              <a:t>Use Common Sense and BE CONSISTENT</a:t>
            </a:r>
            <a:endParaRPr lang="en-US" sz="1867" dirty="0"/>
          </a:p>
          <a:p>
            <a:endParaRPr lang="en-US" sz="1867" dirty="0"/>
          </a:p>
          <a:p>
            <a:pPr marL="0" indent="0">
              <a:buNone/>
            </a:pPr>
            <a:r>
              <a:rPr lang="en-US" sz="1867" dirty="0"/>
              <a:t>- Bjarne </a:t>
            </a:r>
            <a:r>
              <a:rPr lang="en-US" sz="1867" dirty="0" err="1"/>
              <a:t>Stroustrup</a:t>
            </a:r>
            <a:endParaRPr lang="en-US" sz="1867" dirty="0"/>
          </a:p>
          <a:p>
            <a:pPr marL="0" indent="0">
              <a:buNone/>
            </a:pPr>
            <a:r>
              <a:rPr lang="en-US" sz="1867" dirty="0"/>
              <a:t> </a:t>
            </a:r>
          </a:p>
          <a:p>
            <a:endParaRPr lang="en-US" sz="1867" dirty="0"/>
          </a:p>
          <a:p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683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07484" y="1416866"/>
            <a:ext cx="10970683" cy="4567767"/>
          </a:xfrm>
        </p:spPr>
        <p:txBody>
          <a:bodyPr/>
          <a:lstStyle/>
          <a:p>
            <a:r>
              <a:rPr lang="en-US" dirty="0">
                <a:hlinkClick r:id="rId2"/>
              </a:rPr>
              <a:t>Google coding style</a:t>
            </a:r>
            <a:endParaRPr lang="en-US" dirty="0"/>
          </a:p>
          <a:p>
            <a:r>
              <a:rPr lang="en-US" dirty="0">
                <a:hlinkClick r:id="rId3"/>
              </a:rPr>
              <a:t>Compiler Explorer to see assembly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38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Effective C++</a:t>
            </a:r>
            <a:endParaRPr lang="en-US" dirty="0"/>
          </a:p>
          <a:p>
            <a:r>
              <a:rPr lang="en-US" dirty="0">
                <a:hlinkClick r:id="rId3"/>
              </a:rPr>
              <a:t>C++ Coding Standards</a:t>
            </a:r>
            <a:r>
              <a:rPr lang="en-US" dirty="0"/>
              <a:t> </a:t>
            </a:r>
          </a:p>
          <a:p>
            <a:r>
              <a:rPr lang="en-US" dirty="0">
                <a:hlinkClick r:id="rId4"/>
              </a:rPr>
              <a:t>https://en.cppreference.com/w/</a:t>
            </a:r>
            <a:endParaRPr lang="en-US" dirty="0"/>
          </a:p>
          <a:p>
            <a:r>
              <a:rPr lang="en-US" dirty="0">
                <a:hlinkClick r:id="rId5"/>
              </a:rPr>
              <a:t>CPPCON</a:t>
            </a:r>
            <a:endParaRPr lang="en-US" dirty="0"/>
          </a:p>
          <a:p>
            <a:r>
              <a:rPr lang="en-US" dirty="0" err="1">
                <a:hlinkClick r:id="rId6"/>
              </a:rPr>
              <a:t>c++</a:t>
            </a:r>
            <a:r>
              <a:rPr lang="en-US" dirty="0">
                <a:hlinkClick r:id="rId6"/>
              </a:rPr>
              <a:t> foundation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06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347200" y="6432551"/>
            <a:ext cx="2844800" cy="364067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18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C++ training?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74" y="411798"/>
            <a:ext cx="4776284" cy="5712244"/>
          </a:xfr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85" y="2069883"/>
            <a:ext cx="6238780" cy="4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C++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80990" indent="-380990"/>
            <a:r>
              <a:rPr lang="en-US" dirty="0"/>
              <a:t>The fundamental of the type system</a:t>
            </a:r>
          </a:p>
          <a:p>
            <a:pPr marL="380990" indent="-380990"/>
            <a:r>
              <a:rPr lang="en-US" dirty="0"/>
              <a:t>Low level memory model (like C)</a:t>
            </a:r>
          </a:p>
          <a:p>
            <a:pPr marL="380990" indent="-380990"/>
            <a:r>
              <a:rPr lang="en-US" dirty="0"/>
              <a:t>Polymorphism (OOP)</a:t>
            </a:r>
          </a:p>
          <a:p>
            <a:pPr marL="380990" indent="-380990"/>
            <a:r>
              <a:rPr lang="en-US" dirty="0"/>
              <a:t>Code generator machine (templates)</a:t>
            </a:r>
          </a:p>
        </p:txBody>
      </p:sp>
    </p:spTree>
    <p:extLst>
      <p:ext uri="{BB962C8B-B14F-4D97-AF65-F5344CB8AC3E}">
        <p14:creationId xmlns:p14="http://schemas.microsoft.com/office/powerpoint/2010/main" val="1873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1867" dirty="0"/>
              <a:t>The logic should be straight forward to make it hard for bugs to hide,</a:t>
            </a:r>
          </a:p>
          <a:p>
            <a:r>
              <a:rPr lang="en-US" sz="1867" dirty="0"/>
              <a:t>the dependencies minimal to easy maintenance,</a:t>
            </a:r>
          </a:p>
          <a:p>
            <a:r>
              <a:rPr lang="en-US" sz="1867" dirty="0"/>
              <a:t>error handling complete according to an articulated strategy,</a:t>
            </a:r>
          </a:p>
          <a:p>
            <a:r>
              <a:rPr lang="en-US" sz="1867" dirty="0"/>
              <a:t>and performance close to optimal so as not to temp people to make the code messy with unprincipled optimizations.</a:t>
            </a:r>
          </a:p>
          <a:p>
            <a:r>
              <a:rPr lang="en-US" sz="1867" dirty="0"/>
              <a:t>Clean code does one thing well</a:t>
            </a:r>
          </a:p>
          <a:p>
            <a:r>
              <a:rPr lang="en-US" sz="1867" b="1" dirty="0"/>
              <a:t>Use Common Sense and BE CONSISTENT</a:t>
            </a:r>
            <a:endParaRPr lang="en-US" sz="1867" dirty="0"/>
          </a:p>
          <a:p>
            <a:endParaRPr lang="en-US" sz="1867" dirty="0"/>
          </a:p>
          <a:p>
            <a:pPr marL="0" indent="0">
              <a:buNone/>
            </a:pPr>
            <a:r>
              <a:rPr lang="en-US" sz="1867" dirty="0"/>
              <a:t>- Bjarne </a:t>
            </a:r>
            <a:r>
              <a:rPr lang="en-US" sz="1867" dirty="0" err="1"/>
              <a:t>Stroustrup</a:t>
            </a:r>
            <a:endParaRPr lang="en-US" sz="1867" dirty="0"/>
          </a:p>
          <a:p>
            <a:pPr marL="0" indent="0">
              <a:buNone/>
            </a:pPr>
            <a:r>
              <a:rPr lang="en-US" sz="1867" dirty="0"/>
              <a:t> </a:t>
            </a:r>
          </a:p>
          <a:p>
            <a:endParaRPr lang="en-US" sz="1867" dirty="0"/>
          </a:p>
          <a:p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417545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805" y="844691"/>
            <a:ext cx="8043760" cy="462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0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tools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57" y="1932099"/>
            <a:ext cx="1686707" cy="629975"/>
          </a:xfr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34" y="2562074"/>
            <a:ext cx="1767993" cy="2022015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672" y="1850811"/>
            <a:ext cx="1168501" cy="792549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92" y="3155996"/>
            <a:ext cx="2643739" cy="1741757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41" y="4328447"/>
            <a:ext cx="1427495" cy="1380692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815" y="1553079"/>
            <a:ext cx="1289231" cy="12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5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</TotalTime>
  <Words>1063</Words>
  <Application>Microsoft Office PowerPoint</Application>
  <PresentationFormat>Widescreen</PresentationFormat>
  <Paragraphs>253</Paragraphs>
  <Slides>48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Intel Clear</vt:lpstr>
      <vt:lpstr>Trebuchet MS</vt:lpstr>
      <vt:lpstr>Tw Cen MT</vt:lpstr>
      <vt:lpstr>Circuit</vt:lpstr>
      <vt:lpstr>C++ Training     (The Basics)</vt:lpstr>
      <vt:lpstr>PowerPoint Presentation</vt:lpstr>
      <vt:lpstr>Index </vt:lpstr>
      <vt:lpstr>PowerPoint Presentation</vt:lpstr>
      <vt:lpstr>Why a C++ training?</vt:lpstr>
      <vt:lpstr>The power of C++</vt:lpstr>
      <vt:lpstr>PowerPoint Presentation</vt:lpstr>
      <vt:lpstr>PowerPoint Presentation</vt:lpstr>
      <vt:lpstr>Software development tools</vt:lpstr>
      <vt:lpstr>IDEs</vt:lpstr>
      <vt:lpstr>Vim (my favorite)</vt:lpstr>
      <vt:lpstr>Boosted Vim (with plug ins)</vt:lpstr>
      <vt:lpstr>More SW development tools</vt:lpstr>
      <vt:lpstr>More SW development tools</vt:lpstr>
      <vt:lpstr>HomeWork</vt:lpstr>
      <vt:lpstr>Basics Objects</vt:lpstr>
      <vt:lpstr>PowerPoint Presentation</vt:lpstr>
      <vt:lpstr>Basics Objects and not objects</vt:lpstr>
      <vt:lpstr>Basics Objects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Operators</vt:lpstr>
      <vt:lpstr>Classic example</vt:lpstr>
      <vt:lpstr>Solution</vt:lpstr>
      <vt:lpstr>Homework</vt:lpstr>
      <vt:lpstr>Naming</vt:lpstr>
      <vt:lpstr>PowerPoint Presentation</vt:lpstr>
      <vt:lpstr>Scope</vt:lpstr>
      <vt:lpstr> </vt:lpstr>
      <vt:lpstr>Memory Management</vt:lpstr>
      <vt:lpstr>PowerPoint Presentation</vt:lpstr>
      <vt:lpstr>PowerPoint Presentation</vt:lpstr>
      <vt:lpstr>New vs Malloc</vt:lpstr>
      <vt:lpstr>Homework </vt:lpstr>
      <vt:lpstr>Reference vs Pointer</vt:lpstr>
      <vt:lpstr>PowerPoint Presentation</vt:lpstr>
      <vt:lpstr>const</vt:lpstr>
      <vt:lpstr>PowerPoint Presentation</vt:lpstr>
      <vt:lpstr>Google coding style guide</vt:lpstr>
      <vt:lpstr>PowerPoint Presentation</vt:lpstr>
      <vt:lpstr>Links</vt:lpstr>
      <vt:lpstr>References</vt:lpstr>
      <vt:lpstr>PowerPoint Presentation</vt:lpstr>
    </vt:vector>
  </TitlesOfParts>
  <Company>Intel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 Training     (The Basics)</dc:title>
  <dc:creator>Medina Villegas, Daniel</dc:creator>
  <cp:keywords>CTPClassification=CTP_NT</cp:keywords>
  <cp:lastModifiedBy>Daniel Medina Villegas</cp:lastModifiedBy>
  <cp:revision>4</cp:revision>
  <dcterms:created xsi:type="dcterms:W3CDTF">2019-06-06T16:23:10Z</dcterms:created>
  <dcterms:modified xsi:type="dcterms:W3CDTF">2020-03-02T12:18:36Z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dd118d3a-ab23-43dc-90c8-42e3fdfc7898</vt:lpwstr>
  </property>
  <property fmtid="{D5CDD505-2E9C-101B-9397-08002B2CF9AE}" pid="3" name="CTP_TimeStamp">
    <vt:lpwstr>2019-06-06 16:23:52Z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